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663300"/>
    <a:srgbClr val="99663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50" d="100"/>
          <a:sy n="150" d="100"/>
        </p:scale>
        <p:origin x="55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9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4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7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3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8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1AD02-714A-4324-8EFD-214DDF86147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0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9484"/>
            <a:ext cx="4059936" cy="2286000"/>
            <a:chOff x="0" y="3107"/>
            <a:chExt cx="4740752" cy="2846708"/>
          </a:xfrm>
        </p:grpSpPr>
        <p:sp>
          <p:nvSpPr>
            <p:cNvPr id="17" name="Rectangle 16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66032" y="-9484"/>
            <a:ext cx="4059936" cy="2286000"/>
            <a:chOff x="0" y="3107"/>
            <a:chExt cx="4740752" cy="2846708"/>
          </a:xfrm>
        </p:grpSpPr>
        <p:sp>
          <p:nvSpPr>
            <p:cNvPr id="28" name="Rectangle 27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132064" y="-9484"/>
            <a:ext cx="4059936" cy="2286000"/>
            <a:chOff x="0" y="3107"/>
            <a:chExt cx="4740752" cy="2846708"/>
          </a:xfrm>
        </p:grpSpPr>
        <p:sp>
          <p:nvSpPr>
            <p:cNvPr id="44" name="Rectangle 43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0" y="2284709"/>
            <a:ext cx="4059936" cy="2286000"/>
            <a:chOff x="0" y="3107"/>
            <a:chExt cx="4740752" cy="2846708"/>
          </a:xfrm>
        </p:grpSpPr>
        <p:sp>
          <p:nvSpPr>
            <p:cNvPr id="48" name="Rectangle 47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pattFill prst="pct90">
              <a:fgClr>
                <a:srgbClr val="996633"/>
              </a:fgClr>
              <a:bgClr>
                <a:srgbClr val="663300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rgbClr val="663300"/>
              </a:fgClr>
              <a:bgClr>
                <a:srgbClr val="CC9900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66032" y="2284709"/>
            <a:ext cx="4059936" cy="2286000"/>
            <a:chOff x="0" y="3107"/>
            <a:chExt cx="4740752" cy="2846708"/>
          </a:xfrm>
        </p:grpSpPr>
        <p:sp>
          <p:nvSpPr>
            <p:cNvPr id="52" name="Rectangle 51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132064" y="2284709"/>
            <a:ext cx="4059936" cy="2286000"/>
            <a:chOff x="0" y="3107"/>
            <a:chExt cx="4740752" cy="2846708"/>
          </a:xfrm>
        </p:grpSpPr>
        <p:sp>
          <p:nvSpPr>
            <p:cNvPr id="56" name="Rectangle 55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0" y="4565521"/>
            <a:ext cx="4059936" cy="2286000"/>
            <a:chOff x="0" y="3107"/>
            <a:chExt cx="4740752" cy="2846708"/>
          </a:xfrm>
        </p:grpSpPr>
        <p:sp>
          <p:nvSpPr>
            <p:cNvPr id="60" name="Rectangle 59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066032" y="4565521"/>
            <a:ext cx="4059936" cy="2286000"/>
            <a:chOff x="0" y="3107"/>
            <a:chExt cx="4740752" cy="2846708"/>
          </a:xfrm>
        </p:grpSpPr>
        <p:sp>
          <p:nvSpPr>
            <p:cNvPr id="64" name="Rectangle 63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132064" y="4565521"/>
            <a:ext cx="4059936" cy="2286000"/>
            <a:chOff x="0" y="3107"/>
            <a:chExt cx="4740752" cy="2846708"/>
          </a:xfrm>
        </p:grpSpPr>
        <p:sp>
          <p:nvSpPr>
            <p:cNvPr id="68" name="Rectangle 67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3055" y="72991"/>
            <a:ext cx="3695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anose="030F0702030302020204" pitchFamily="66" charset="0"/>
              </a:rPr>
              <a:t>Welcome, to the New World!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59504" y="1267498"/>
            <a:ext cx="365760" cy="548640"/>
            <a:chOff x="961494" y="1216584"/>
            <a:chExt cx="643612" cy="690705"/>
          </a:xfrm>
        </p:grpSpPr>
        <p:sp>
          <p:nvSpPr>
            <p:cNvPr id="5" name="Rectangle 4"/>
            <p:cNvSpPr/>
            <p:nvPr/>
          </p:nvSpPr>
          <p:spPr>
            <a:xfrm>
              <a:off x="961494" y="1216584"/>
              <a:ext cx="643612" cy="69070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13313" y="1342709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84768" y="792283"/>
            <a:ext cx="2747432" cy="215444"/>
          </a:xfrm>
          <a:prstGeom prst="rect">
            <a:avLst/>
          </a:prstGeom>
          <a:solidFill>
            <a:srgbClr val="CC9900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omic Sans MS" panose="030F0702030302020204" pitchFamily="66" charset="0"/>
              </a:rPr>
              <a:t>Begin your travel to finding a place to stay at.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4768" y="1173470"/>
            <a:ext cx="2544233" cy="215444"/>
          </a:xfrm>
          <a:prstGeom prst="rect">
            <a:avLst/>
          </a:prstGeom>
          <a:solidFill>
            <a:srgbClr val="CC9900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mic Sans MS" panose="030F0702030302020204" pitchFamily="66" charset="0"/>
              </a:rPr>
              <a:t>S</a:t>
            </a:r>
            <a:r>
              <a:rPr lang="en-US" sz="800" dirty="0" smtClean="0">
                <a:latin typeface="Comic Sans MS" panose="030F0702030302020204" pitchFamily="66" charset="0"/>
              </a:rPr>
              <a:t>ay nah I am not playing this game. (Exit Game)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99460" y="766854"/>
            <a:ext cx="548640" cy="274713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Start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299460" y="1131613"/>
            <a:ext cx="548640" cy="274713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Exit</a:t>
            </a: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82770" y="1267498"/>
            <a:ext cx="365760" cy="548640"/>
            <a:chOff x="961494" y="1216584"/>
            <a:chExt cx="643612" cy="690705"/>
          </a:xfrm>
        </p:grpSpPr>
        <p:sp>
          <p:nvSpPr>
            <p:cNvPr id="32" name="Rectangle 31"/>
            <p:cNvSpPr/>
            <p:nvPr/>
          </p:nvSpPr>
          <p:spPr>
            <a:xfrm>
              <a:off x="961494" y="1216584"/>
              <a:ext cx="643612" cy="69070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13313" y="1342709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42276" y="1267498"/>
            <a:ext cx="365760" cy="548640"/>
            <a:chOff x="3347569" y="1585810"/>
            <a:chExt cx="643612" cy="690705"/>
          </a:xfrm>
        </p:grpSpPr>
        <p:sp>
          <p:nvSpPr>
            <p:cNvPr id="12" name="Rectangle 11"/>
            <p:cNvSpPr/>
            <p:nvPr/>
          </p:nvSpPr>
          <p:spPr>
            <a:xfrm>
              <a:off x="3347569" y="1585810"/>
              <a:ext cx="643612" cy="690705"/>
            </a:xfrm>
            <a:prstGeom prst="rect">
              <a:avLst/>
            </a:prstGeom>
            <a:solidFill>
              <a:srgbClr val="A5002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47569" y="1711935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145089" y="72991"/>
            <a:ext cx="369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mic Sans MS" panose="030F0702030302020204" pitchFamily="66" charset="0"/>
              </a:rPr>
              <a:t>Encountered a red character.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463354" y="499999"/>
            <a:ext cx="3296072" cy="274713"/>
            <a:chOff x="4463354" y="466219"/>
            <a:chExt cx="3296072" cy="274713"/>
          </a:xfrm>
        </p:grpSpPr>
        <p:sp>
          <p:nvSpPr>
            <p:cNvPr id="37" name="TextBox 36"/>
            <p:cNvSpPr txBox="1"/>
            <p:nvPr/>
          </p:nvSpPr>
          <p:spPr>
            <a:xfrm>
              <a:off x="4463354" y="495853"/>
              <a:ext cx="2747432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Speak to obtain possibly some beneficial information.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210786" y="466219"/>
              <a:ext cx="548640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Talk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3354" y="839830"/>
            <a:ext cx="3296072" cy="274713"/>
            <a:chOff x="4463354" y="466219"/>
            <a:chExt cx="3296072" cy="274713"/>
          </a:xfrm>
        </p:grpSpPr>
        <p:sp>
          <p:nvSpPr>
            <p:cNvPr id="41" name="TextBox 40"/>
            <p:cNvSpPr txBox="1"/>
            <p:nvPr/>
          </p:nvSpPr>
          <p:spPr>
            <a:xfrm>
              <a:off x="4463354" y="495853"/>
              <a:ext cx="2747432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Don’t bother with this young beggar.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210786" y="466219"/>
              <a:ext cx="548640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Leave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0025803" y="1257163"/>
            <a:ext cx="365760" cy="548640"/>
            <a:chOff x="961494" y="1216584"/>
            <a:chExt cx="643612" cy="690705"/>
          </a:xfrm>
        </p:grpSpPr>
        <p:sp>
          <p:nvSpPr>
            <p:cNvPr id="72" name="Rectangle 71"/>
            <p:cNvSpPr/>
            <p:nvPr/>
          </p:nvSpPr>
          <p:spPr>
            <a:xfrm>
              <a:off x="961494" y="1216584"/>
              <a:ext cx="643612" cy="69070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213313" y="1342709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205025" y="72991"/>
            <a:ext cx="369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mic Sans MS" panose="030F0702030302020204" pitchFamily="66" charset="0"/>
              </a:rPr>
              <a:t>You obtained useful information about where to rest this night.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8488848" y="499999"/>
            <a:ext cx="3411222" cy="274713"/>
            <a:chOff x="4377840" y="466219"/>
            <a:chExt cx="3411222" cy="274713"/>
          </a:xfrm>
        </p:grpSpPr>
        <p:sp>
          <p:nvSpPr>
            <p:cNvPr id="79" name="TextBox 78"/>
            <p:cNvSpPr txBox="1"/>
            <p:nvPr/>
          </p:nvSpPr>
          <p:spPr>
            <a:xfrm>
              <a:off x="4377840" y="495853"/>
              <a:ext cx="2832946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Nearest tavern. (</a:t>
              </a:r>
              <a:r>
                <a:rPr lang="en-US" sz="800" dirty="0">
                  <a:latin typeface="Comic Sans MS" panose="030F0702030302020204" pitchFamily="66" charset="0"/>
                </a:rPr>
                <a:t>Cost </a:t>
              </a:r>
              <a:r>
                <a:rPr lang="en-US" sz="800" dirty="0" smtClean="0">
                  <a:latin typeface="Comic Sans MS" panose="030F0702030302020204" pitchFamily="66" charset="0"/>
                </a:rPr>
                <a:t>is negotiable + information)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210786" y="466219"/>
              <a:ext cx="578276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Tavern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488848" y="839830"/>
            <a:ext cx="3411222" cy="274713"/>
            <a:chOff x="4377840" y="466219"/>
            <a:chExt cx="3411222" cy="274713"/>
          </a:xfrm>
        </p:grpSpPr>
        <p:sp>
          <p:nvSpPr>
            <p:cNvPr id="83" name="TextBox 82"/>
            <p:cNvSpPr txBox="1"/>
            <p:nvPr/>
          </p:nvSpPr>
          <p:spPr>
            <a:xfrm>
              <a:off x="4377840" y="495853"/>
              <a:ext cx="2832946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At a local farmers hut. (Free of charge if persuaded)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7210786" y="466219"/>
              <a:ext cx="578276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Hut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0769" y="3561691"/>
            <a:ext cx="365760" cy="548640"/>
            <a:chOff x="961494" y="1216584"/>
            <a:chExt cx="643612" cy="690705"/>
          </a:xfrm>
        </p:grpSpPr>
        <p:sp>
          <p:nvSpPr>
            <p:cNvPr id="86" name="Rectangle 85"/>
            <p:cNvSpPr/>
            <p:nvPr/>
          </p:nvSpPr>
          <p:spPr>
            <a:xfrm>
              <a:off x="961494" y="1216584"/>
              <a:ext cx="643612" cy="69070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13313" y="1342709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153054" y="2407527"/>
            <a:ext cx="369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mic Sans MS" panose="030F0702030302020204" pitchFamily="66" charset="0"/>
              </a:rPr>
              <a:t>You reach the tavern and ask the owner about staying tonight. The cost is 10 gold coins.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218396" y="2923125"/>
            <a:ext cx="1724746" cy="274713"/>
            <a:chOff x="6064316" y="466219"/>
            <a:chExt cx="1724746" cy="274713"/>
          </a:xfrm>
        </p:grpSpPr>
        <p:sp>
          <p:nvSpPr>
            <p:cNvPr id="90" name="TextBox 89"/>
            <p:cNvSpPr txBox="1"/>
            <p:nvPr/>
          </p:nvSpPr>
          <p:spPr>
            <a:xfrm>
              <a:off x="6064316" y="495853"/>
              <a:ext cx="1146470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Give him the money.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210786" y="466219"/>
              <a:ext cx="578276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Pay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299460" y="3542898"/>
            <a:ext cx="365760" cy="548640"/>
            <a:chOff x="3347569" y="1585810"/>
            <a:chExt cx="643612" cy="690705"/>
          </a:xfrm>
        </p:grpSpPr>
        <p:sp>
          <p:nvSpPr>
            <p:cNvPr id="93" name="Rectangle 92"/>
            <p:cNvSpPr/>
            <p:nvPr/>
          </p:nvSpPr>
          <p:spPr>
            <a:xfrm>
              <a:off x="3347569" y="1585810"/>
              <a:ext cx="643612" cy="690705"/>
            </a:xfrm>
            <a:prstGeom prst="rect">
              <a:avLst/>
            </a:prstGeom>
            <a:solidFill>
              <a:srgbClr val="A5002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347569" y="1711935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56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>
          <a:xfrm>
            <a:off x="486408" y="706965"/>
            <a:ext cx="5212080" cy="5394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5431" y="922867"/>
            <a:ext cx="47074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ell MT" panose="02020503060305020303" pitchFamily="18" charset="0"/>
              </a:rPr>
              <a:t>Title</a:t>
            </a:r>
          </a:p>
          <a:p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Read Text Event on Tile Selected by Player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4340" y="4377993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Bell MT" panose="02020503060305020303" pitchFamily="18" charset="0"/>
              </a:rPr>
              <a:t>Result of Action Button Clicked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965197" y="2102968"/>
            <a:ext cx="4254503" cy="1418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84340" y="3975101"/>
            <a:ext cx="1280160" cy="332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ActnBtn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525992"/>
            <a:ext cx="590550" cy="590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1232958"/>
            <a:ext cx="590550" cy="590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1973791"/>
            <a:ext cx="590550" cy="590550"/>
          </a:xfrm>
          <a:prstGeom prst="rect">
            <a:avLst/>
          </a:prstGeom>
        </p:spPr>
      </p:pic>
      <p:sp>
        <p:nvSpPr>
          <p:cNvPr id="17" name="Rectangle 16"/>
          <p:cNvSpPr>
            <a:spLocks/>
          </p:cNvSpPr>
          <p:nvPr/>
        </p:nvSpPr>
        <p:spPr>
          <a:xfrm>
            <a:off x="6933772" y="655169"/>
            <a:ext cx="4280327" cy="3321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Solid: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6933772" y="1362135"/>
            <a:ext cx="4280327" cy="3321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Ice: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6933772" y="2102968"/>
            <a:ext cx="4280327" cy="3321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Area: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106576" y="3216056"/>
            <a:ext cx="884358" cy="884358"/>
            <a:chOff x="6106576" y="3216056"/>
            <a:chExt cx="884358" cy="884358"/>
          </a:xfrm>
        </p:grpSpPr>
        <p:sp>
          <p:nvSpPr>
            <p:cNvPr id="2" name="Oval 1"/>
            <p:cNvSpPr/>
            <p:nvPr/>
          </p:nvSpPr>
          <p:spPr>
            <a:xfrm>
              <a:off x="6106576" y="3216056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165533" y="3275013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65533" y="3275013"/>
              <a:ext cx="766444" cy="766444"/>
              <a:chOff x="6461760" y="3198706"/>
              <a:chExt cx="1188720" cy="1188720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6485572" y="3593903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497920" y="3444028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20801" y="325580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20801" y="385359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07889" y="357093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08139" y="357093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85000" y="3233696"/>
            <a:ext cx="884358" cy="884358"/>
            <a:chOff x="7085000" y="3233696"/>
            <a:chExt cx="884358" cy="884358"/>
          </a:xfrm>
        </p:grpSpPr>
        <p:sp>
          <p:nvSpPr>
            <p:cNvPr id="45" name="Oval 44"/>
            <p:cNvSpPr/>
            <p:nvPr/>
          </p:nvSpPr>
          <p:spPr>
            <a:xfrm>
              <a:off x="7085000" y="3233696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143957" y="3292653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143957" y="3292653"/>
              <a:ext cx="766444" cy="766444"/>
              <a:chOff x="6461760" y="3198706"/>
              <a:chExt cx="1188720" cy="1188720"/>
            </a:xfrm>
          </p:grpSpPr>
          <p:sp>
            <p:nvSpPr>
              <p:cNvPr id="48" name="Freeform 47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Oval 49"/>
            <p:cNvSpPr/>
            <p:nvPr/>
          </p:nvSpPr>
          <p:spPr>
            <a:xfrm>
              <a:off x="7463996" y="3611543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iamond 50"/>
            <p:cNvSpPr/>
            <p:nvPr/>
          </p:nvSpPr>
          <p:spPr>
            <a:xfrm rot="1800000">
              <a:off x="7529470" y="3478343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99225" y="327344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99225" y="38712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086313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686563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22744" y="3233696"/>
            <a:ext cx="884358" cy="884358"/>
            <a:chOff x="9022744" y="3233696"/>
            <a:chExt cx="884358" cy="884358"/>
          </a:xfrm>
        </p:grpSpPr>
        <p:sp>
          <p:nvSpPr>
            <p:cNvPr id="67" name="Oval 66"/>
            <p:cNvSpPr/>
            <p:nvPr/>
          </p:nvSpPr>
          <p:spPr>
            <a:xfrm>
              <a:off x="9022744" y="3233696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081701" y="3292653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9081701" y="3292653"/>
              <a:ext cx="766444" cy="766444"/>
              <a:chOff x="6461760" y="3198706"/>
              <a:chExt cx="1188720" cy="1188720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9401740" y="3611543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 rot="5400000">
              <a:off x="9542039" y="3576387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336969" y="327344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336969" y="38712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024057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624307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106576" y="4207108"/>
            <a:ext cx="884358" cy="884358"/>
            <a:chOff x="6106576" y="4207108"/>
            <a:chExt cx="884358" cy="884358"/>
          </a:xfrm>
        </p:grpSpPr>
        <p:sp>
          <p:nvSpPr>
            <p:cNvPr id="78" name="Oval 77"/>
            <p:cNvSpPr/>
            <p:nvPr/>
          </p:nvSpPr>
          <p:spPr>
            <a:xfrm>
              <a:off x="6106576" y="4207108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165533" y="4266065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6165533" y="4266065"/>
              <a:ext cx="766444" cy="766444"/>
              <a:chOff x="6461760" y="3198706"/>
              <a:chExt cx="1188720" cy="1188720"/>
            </a:xfrm>
          </p:grpSpPr>
          <p:sp>
            <p:nvSpPr>
              <p:cNvPr id="81" name="Freeform 80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Oval 82"/>
            <p:cNvSpPr/>
            <p:nvPr/>
          </p:nvSpPr>
          <p:spPr>
            <a:xfrm>
              <a:off x="6485572" y="4584955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Diamond 83"/>
            <p:cNvSpPr/>
            <p:nvPr/>
          </p:nvSpPr>
          <p:spPr>
            <a:xfrm rot="6300000">
              <a:off x="6644298" y="4596662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20801" y="4246853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20801" y="484464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107889" y="456198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08139" y="456198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7112712" y="4222337"/>
            <a:ext cx="884358" cy="884358"/>
            <a:chOff x="7112712" y="4222337"/>
            <a:chExt cx="884358" cy="884358"/>
          </a:xfrm>
        </p:grpSpPr>
        <p:sp>
          <p:nvSpPr>
            <p:cNvPr id="89" name="Oval 88"/>
            <p:cNvSpPr/>
            <p:nvPr/>
          </p:nvSpPr>
          <p:spPr>
            <a:xfrm>
              <a:off x="7112712" y="4222337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171669" y="4281294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7171669" y="4281294"/>
              <a:ext cx="766444" cy="766444"/>
              <a:chOff x="6461760" y="3198706"/>
              <a:chExt cx="1188720" cy="1188720"/>
            </a:xfrm>
          </p:grpSpPr>
          <p:sp>
            <p:nvSpPr>
              <p:cNvPr id="92" name="Freeform 91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Oval 93"/>
            <p:cNvSpPr/>
            <p:nvPr/>
          </p:nvSpPr>
          <p:spPr>
            <a:xfrm>
              <a:off x="7491708" y="4600184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Diamond 94"/>
            <p:cNvSpPr/>
            <p:nvPr/>
          </p:nvSpPr>
          <p:spPr>
            <a:xfrm rot="8100000">
              <a:off x="7610350" y="4671731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426937" y="426208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426937" y="485987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14025" y="45772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14275" y="45772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42796" y="3233696"/>
            <a:ext cx="884358" cy="1211198"/>
            <a:chOff x="8042796" y="3233696"/>
            <a:chExt cx="884358" cy="1211198"/>
          </a:xfrm>
        </p:grpSpPr>
        <p:sp>
          <p:nvSpPr>
            <p:cNvPr id="56" name="Oval 55"/>
            <p:cNvSpPr/>
            <p:nvPr/>
          </p:nvSpPr>
          <p:spPr>
            <a:xfrm>
              <a:off x="8042796" y="3233696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101753" y="3292653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101753" y="3292653"/>
              <a:ext cx="766444" cy="766444"/>
              <a:chOff x="6461760" y="3198706"/>
              <a:chExt cx="1188720" cy="1188720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/>
            <p:cNvSpPr/>
            <p:nvPr/>
          </p:nvSpPr>
          <p:spPr>
            <a:xfrm>
              <a:off x="8421792" y="3611543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iamond 61"/>
            <p:cNvSpPr/>
            <p:nvPr/>
          </p:nvSpPr>
          <p:spPr>
            <a:xfrm rot="3600000">
              <a:off x="8527455" y="3525896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357021" y="327344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57021" y="38712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4109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44359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11724" y="427561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8097499" y="4235872"/>
            <a:ext cx="884358" cy="884358"/>
            <a:chOff x="8097499" y="4235872"/>
            <a:chExt cx="884358" cy="884358"/>
          </a:xfrm>
        </p:grpSpPr>
        <p:sp>
          <p:nvSpPr>
            <p:cNvPr id="100" name="Oval 99"/>
            <p:cNvSpPr/>
            <p:nvPr/>
          </p:nvSpPr>
          <p:spPr>
            <a:xfrm>
              <a:off x="8097499" y="4235872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8156456" y="4294829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8156456" y="4294829"/>
              <a:ext cx="766444" cy="766444"/>
              <a:chOff x="6461760" y="3198706"/>
              <a:chExt cx="1188720" cy="1188720"/>
            </a:xfrm>
          </p:grpSpPr>
          <p:sp>
            <p:nvSpPr>
              <p:cNvPr id="103" name="Freeform 102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Oval 104"/>
            <p:cNvSpPr/>
            <p:nvPr/>
          </p:nvSpPr>
          <p:spPr>
            <a:xfrm>
              <a:off x="8476495" y="4613719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8488843" y="4712229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11724" y="48734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098812" y="459074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699062" y="459074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103635" y="4222337"/>
            <a:ext cx="884358" cy="884358"/>
            <a:chOff x="9103635" y="4222337"/>
            <a:chExt cx="884358" cy="884358"/>
          </a:xfrm>
        </p:grpSpPr>
        <p:sp>
          <p:nvSpPr>
            <p:cNvPr id="111" name="Oval 110"/>
            <p:cNvSpPr/>
            <p:nvPr/>
          </p:nvSpPr>
          <p:spPr>
            <a:xfrm>
              <a:off x="9103635" y="4222337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9162592" y="4281294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9162592" y="4281294"/>
              <a:ext cx="766444" cy="766444"/>
              <a:chOff x="6461760" y="3198706"/>
              <a:chExt cx="1188720" cy="1188720"/>
            </a:xfrm>
          </p:grpSpPr>
          <p:sp>
            <p:nvSpPr>
              <p:cNvPr id="114" name="Freeform 113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Oval 115"/>
            <p:cNvSpPr/>
            <p:nvPr/>
          </p:nvSpPr>
          <p:spPr>
            <a:xfrm>
              <a:off x="9482631" y="4600184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Diamond 116"/>
            <p:cNvSpPr/>
            <p:nvPr/>
          </p:nvSpPr>
          <p:spPr>
            <a:xfrm rot="1800000">
              <a:off x="9439313" y="4686606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417860" y="426208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417860" y="485987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104948" y="45772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705198" y="45772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127743" y="5179961"/>
            <a:ext cx="884358" cy="884358"/>
            <a:chOff x="6127743" y="5179961"/>
            <a:chExt cx="884358" cy="884358"/>
          </a:xfrm>
        </p:grpSpPr>
        <p:sp>
          <p:nvSpPr>
            <p:cNvPr id="122" name="Oval 121"/>
            <p:cNvSpPr/>
            <p:nvPr/>
          </p:nvSpPr>
          <p:spPr>
            <a:xfrm>
              <a:off x="6127743" y="5179961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186700" y="5238918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6186700" y="5238918"/>
              <a:ext cx="766444" cy="766444"/>
              <a:chOff x="6461760" y="3198706"/>
              <a:chExt cx="1188720" cy="1188720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Oval 126"/>
            <p:cNvSpPr/>
            <p:nvPr/>
          </p:nvSpPr>
          <p:spPr>
            <a:xfrm>
              <a:off x="6506739" y="5557808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Diamond 127"/>
            <p:cNvSpPr/>
            <p:nvPr/>
          </p:nvSpPr>
          <p:spPr>
            <a:xfrm rot="3600000">
              <a:off x="6430328" y="5592076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441968" y="521970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441968" y="581750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29056" y="55348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729306" y="55348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7132213" y="5237261"/>
            <a:ext cx="884358" cy="884358"/>
            <a:chOff x="7132213" y="5237261"/>
            <a:chExt cx="884358" cy="884358"/>
          </a:xfrm>
        </p:grpSpPr>
        <p:sp>
          <p:nvSpPr>
            <p:cNvPr id="133" name="Oval 132"/>
            <p:cNvSpPr/>
            <p:nvPr/>
          </p:nvSpPr>
          <p:spPr>
            <a:xfrm>
              <a:off x="7132213" y="5237261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7191170" y="5296218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7191170" y="5296218"/>
              <a:ext cx="766444" cy="766444"/>
              <a:chOff x="6461760" y="3198706"/>
              <a:chExt cx="1188720" cy="1188720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8" name="Oval 137"/>
            <p:cNvSpPr/>
            <p:nvPr/>
          </p:nvSpPr>
          <p:spPr>
            <a:xfrm>
              <a:off x="7511209" y="5615108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Diamond 138"/>
            <p:cNvSpPr/>
            <p:nvPr/>
          </p:nvSpPr>
          <p:spPr>
            <a:xfrm rot="16200000">
              <a:off x="7401208" y="5577283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446438" y="527700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446438" y="587480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133526" y="55921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7733776" y="55921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8113716" y="5251258"/>
            <a:ext cx="884358" cy="884358"/>
            <a:chOff x="8113716" y="5251258"/>
            <a:chExt cx="884358" cy="884358"/>
          </a:xfrm>
        </p:grpSpPr>
        <p:sp>
          <p:nvSpPr>
            <p:cNvPr id="144" name="Oval 143"/>
            <p:cNvSpPr/>
            <p:nvPr/>
          </p:nvSpPr>
          <p:spPr>
            <a:xfrm>
              <a:off x="8113716" y="5251258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172673" y="5310215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8172673" y="5310215"/>
              <a:ext cx="766444" cy="766444"/>
              <a:chOff x="6461760" y="3198706"/>
              <a:chExt cx="1188720" cy="1188720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reeform 147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9" name="Oval 148"/>
            <p:cNvSpPr/>
            <p:nvPr/>
          </p:nvSpPr>
          <p:spPr>
            <a:xfrm>
              <a:off x="8492712" y="5629105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Diamond 149"/>
            <p:cNvSpPr/>
            <p:nvPr/>
          </p:nvSpPr>
          <p:spPr>
            <a:xfrm rot="18000000">
              <a:off x="8407906" y="5531748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427941" y="5291003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427941" y="588879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115029" y="560613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715279" y="560613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113606" y="5261933"/>
            <a:ext cx="884358" cy="884358"/>
            <a:chOff x="9113606" y="5261933"/>
            <a:chExt cx="884358" cy="884358"/>
          </a:xfrm>
        </p:grpSpPr>
        <p:sp>
          <p:nvSpPr>
            <p:cNvPr id="155" name="Oval 154"/>
            <p:cNvSpPr/>
            <p:nvPr/>
          </p:nvSpPr>
          <p:spPr>
            <a:xfrm>
              <a:off x="9113606" y="5261933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9172563" y="5320890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9172563" y="5320890"/>
              <a:ext cx="766444" cy="766444"/>
              <a:chOff x="6461760" y="3198706"/>
              <a:chExt cx="1188720" cy="1188720"/>
            </a:xfrm>
          </p:grpSpPr>
          <p:sp>
            <p:nvSpPr>
              <p:cNvPr id="158" name="Freeform 157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158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Oval 159"/>
            <p:cNvSpPr/>
            <p:nvPr/>
          </p:nvSpPr>
          <p:spPr>
            <a:xfrm>
              <a:off x="9492602" y="5639780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iamond 160"/>
            <p:cNvSpPr/>
            <p:nvPr/>
          </p:nvSpPr>
          <p:spPr>
            <a:xfrm rot="19800000">
              <a:off x="9439314" y="5490378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9427831" y="5301678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427831" y="589947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9114919" y="561680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715169" y="561680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20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>
            <a:spLocks/>
          </p:cNvSpPr>
          <p:nvPr/>
        </p:nvSpPr>
        <p:spPr>
          <a:xfrm>
            <a:off x="2874146" y="3338496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991091" y="3448741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>
              <a:latin typeface="Bell MT" panose="02020503060305020303" pitchFamily="18" charset="0"/>
            </a:endParaRPr>
          </a:p>
          <a:p>
            <a:r>
              <a:rPr lang="en-US" sz="800" dirty="0">
                <a:latin typeface="Bell MT" panose="02020503060305020303" pitchFamily="18" charset="0"/>
              </a:rPr>
              <a:t>The inspection was a </a:t>
            </a:r>
            <a:r>
              <a:rPr lang="en-US" sz="800" b="1" dirty="0">
                <a:solidFill>
                  <a:srgbClr val="00B050"/>
                </a:solidFill>
                <a:latin typeface="Bell MT" panose="02020503060305020303" pitchFamily="18" charset="0"/>
              </a:rPr>
              <a:t>success</a:t>
            </a:r>
            <a:r>
              <a:rPr lang="en-US" sz="800" dirty="0">
                <a:latin typeface="Bell MT" panose="02020503060305020303" pitchFamily="18" charset="0"/>
              </a:rPr>
              <a:t>, the area is safe and has x fuel and y supplies for scavenge.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86121" y="4895375"/>
            <a:ext cx="712306" cy="16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Bell MT" panose="02020503060305020303" pitchFamily="18" charset="0"/>
              </a:rPr>
              <a:t>-</a:t>
            </a:r>
          </a:p>
        </p:txBody>
      </p:sp>
      <p:sp>
        <p:nvSpPr>
          <p:cNvPr id="61" name="Rectangle 60"/>
          <p:cNvSpPr>
            <a:spLocks/>
          </p:cNvSpPr>
          <p:nvPr/>
        </p:nvSpPr>
        <p:spPr>
          <a:xfrm>
            <a:off x="3086121" y="4051330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>
            <a:spLocks/>
          </p:cNvSpPr>
          <p:nvPr/>
        </p:nvSpPr>
        <p:spPr>
          <a:xfrm>
            <a:off x="3086121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-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80" y="4196500"/>
            <a:ext cx="301549" cy="301550"/>
          </a:xfrm>
          <a:prstGeom prst="rect">
            <a:avLst/>
          </a:prstGeom>
        </p:spPr>
      </p:pic>
      <p:sp>
        <p:nvSpPr>
          <p:cNvPr id="64" name="Rectangle 63"/>
          <p:cNvSpPr>
            <a:spLocks/>
          </p:cNvSpPr>
          <p:nvPr/>
        </p:nvSpPr>
        <p:spPr>
          <a:xfrm>
            <a:off x="3865638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Collect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>
            <a:spLocks/>
          </p:cNvSpPr>
          <p:nvPr/>
        </p:nvSpPr>
        <p:spPr>
          <a:xfrm>
            <a:off x="4622348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Set Sail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65638" y="4893138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your crew to collect fuel and supplies.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622348" y="4893138"/>
            <a:ext cx="71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Seems safe why leave now?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23324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sp>
        <p:nvSpPr>
          <p:cNvPr id="69" name="Rectangle 68"/>
          <p:cNvSpPr>
            <a:spLocks/>
          </p:cNvSpPr>
          <p:nvPr/>
        </p:nvSpPr>
        <p:spPr>
          <a:xfrm>
            <a:off x="2884629" y="5582048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>
            <a:spLocks/>
          </p:cNvSpPr>
          <p:nvPr/>
        </p:nvSpPr>
        <p:spPr>
          <a:xfrm>
            <a:off x="4811959" y="5582048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461248" y="4840191"/>
            <a:ext cx="211402" cy="225880"/>
            <a:chOff x="2519086" y="4255462"/>
            <a:chExt cx="309033" cy="330200"/>
          </a:xfrm>
        </p:grpSpPr>
        <p:sp>
          <p:nvSpPr>
            <p:cNvPr id="72" name="Freeform 71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stCxn id="72" idx="0"/>
              <a:endCxn id="72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2822637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+x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736" y="5806928"/>
            <a:ext cx="256430" cy="25643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62" y="5806928"/>
            <a:ext cx="256430" cy="25643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318" y="5806928"/>
            <a:ext cx="256430" cy="25643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268365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+y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53808" y="56357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0753" y="166602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 smtClean="0">
              <a:latin typeface="Bell MT" panose="02020503060305020303" pitchFamily="18" charset="0"/>
            </a:endParaRPr>
          </a:p>
          <a:p>
            <a:r>
              <a:rPr lang="en-US" sz="800" dirty="0" smtClean="0">
                <a:latin typeface="Bell MT" panose="02020503060305020303" pitchFamily="18" charset="0"/>
              </a:rPr>
              <a:t>You and your crew stubble across on what appears to be like an abandoned shelter.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783" y="1613236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one soul to inspect and get a solid report of the area.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65783" y="769191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65783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Inspect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42" y="914361"/>
            <a:ext cx="301549" cy="301550"/>
          </a:xfrm>
          <a:prstGeom prst="rect">
            <a:avLst/>
          </a:prstGeom>
        </p:spPr>
      </p:pic>
      <p:sp>
        <p:nvSpPr>
          <p:cNvPr id="26" name="Rectangle 25"/>
          <p:cNvSpPr>
            <a:spLocks/>
          </p:cNvSpPr>
          <p:nvPr/>
        </p:nvSpPr>
        <p:spPr>
          <a:xfrm>
            <a:off x="1045299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Search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1802010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Leave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5299" y="1610999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your crew to scavenge for fuel and supplies.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02010" y="1610999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It is to risky let try another time when its safe.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63542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sp>
        <p:nvSpPr>
          <p:cNvPr id="52" name="Rectangle 51"/>
          <p:cNvSpPr>
            <a:spLocks/>
          </p:cNvSpPr>
          <p:nvPr/>
        </p:nvSpPr>
        <p:spPr>
          <a:xfrm>
            <a:off x="64291" y="2316860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>
            <a:spLocks/>
          </p:cNvSpPr>
          <p:nvPr/>
        </p:nvSpPr>
        <p:spPr>
          <a:xfrm>
            <a:off x="1991621" y="2316860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52477" y="1538694"/>
            <a:ext cx="211402" cy="225880"/>
            <a:chOff x="2519086" y="4255462"/>
            <a:chExt cx="309033" cy="330200"/>
          </a:xfrm>
        </p:grpSpPr>
        <p:sp>
          <p:nvSpPr>
            <p:cNvPr id="4" name="Freeform 3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" idx="0"/>
              <a:endCxn id="4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-1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+1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0" y="2526176"/>
            <a:ext cx="256430" cy="25643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7309" y="2526176"/>
            <a:ext cx="256430" cy="25643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40696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3" y="2526176"/>
            <a:ext cx="256430" cy="256430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2190473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40" y="2526176"/>
            <a:ext cx="256430" cy="256430"/>
          </a:xfrm>
          <a:prstGeom prst="rect">
            <a:avLst/>
          </a:prstGeom>
        </p:spPr>
      </p:pic>
      <p:sp>
        <p:nvSpPr>
          <p:cNvPr id="81" name="Rectangle 80"/>
          <p:cNvSpPr>
            <a:spLocks/>
          </p:cNvSpPr>
          <p:nvPr/>
        </p:nvSpPr>
        <p:spPr>
          <a:xfrm>
            <a:off x="54134" y="3338496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171079" y="3448741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>
              <a:latin typeface="Bell MT" panose="02020503060305020303" pitchFamily="18" charset="0"/>
            </a:endParaRPr>
          </a:p>
          <a:p>
            <a:r>
              <a:rPr lang="en-US" sz="800" dirty="0">
                <a:latin typeface="Bell MT" panose="02020503060305020303" pitchFamily="18" charset="0"/>
              </a:rPr>
              <a:t>The inspection was a </a:t>
            </a:r>
            <a:r>
              <a:rPr lang="en-US" sz="8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r>
              <a:rPr lang="en-US" sz="800" dirty="0" smtClean="0">
                <a:latin typeface="Bell MT" panose="02020503060305020303" pitchFamily="18" charset="0"/>
              </a:rPr>
              <a:t>, our crew mate never returned and we have no information on this area.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6109" y="4895375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We could try and find the lost soul, but there is no guarantee.</a:t>
            </a:r>
            <a:endParaRPr lang="en-US" sz="600" dirty="0">
              <a:latin typeface="Bell MT" panose="02020503060305020303" pitchFamily="18" charset="0"/>
            </a:endParaRPr>
          </a:p>
        </p:txBody>
      </p:sp>
      <p:sp>
        <p:nvSpPr>
          <p:cNvPr id="84" name="Rectangle 83"/>
          <p:cNvSpPr>
            <a:spLocks/>
          </p:cNvSpPr>
          <p:nvPr/>
        </p:nvSpPr>
        <p:spPr>
          <a:xfrm>
            <a:off x="266109" y="4051330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>
            <a:spLocks/>
          </p:cNvSpPr>
          <p:nvPr/>
        </p:nvSpPr>
        <p:spPr>
          <a:xfrm>
            <a:off x="266109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Scout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68" y="4196500"/>
            <a:ext cx="301549" cy="301550"/>
          </a:xfrm>
          <a:prstGeom prst="rect">
            <a:avLst/>
          </a:prstGeom>
        </p:spPr>
      </p:pic>
      <p:sp>
        <p:nvSpPr>
          <p:cNvPr id="87" name="Rectangle 86"/>
          <p:cNvSpPr>
            <a:spLocks/>
          </p:cNvSpPr>
          <p:nvPr/>
        </p:nvSpPr>
        <p:spPr>
          <a:xfrm>
            <a:off x="1045626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Investigate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>
            <a:spLocks/>
          </p:cNvSpPr>
          <p:nvPr/>
        </p:nvSpPr>
        <p:spPr>
          <a:xfrm>
            <a:off x="1802336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Abandon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45626" y="4893138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your crew to find out what the problem is?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802336" y="4893138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Definitely not worth going in there.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87179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sp>
        <p:nvSpPr>
          <p:cNvPr id="92" name="Rectangle 91"/>
          <p:cNvSpPr>
            <a:spLocks/>
          </p:cNvSpPr>
          <p:nvPr/>
        </p:nvSpPr>
        <p:spPr>
          <a:xfrm>
            <a:off x="64617" y="5582048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>
            <a:spLocks/>
          </p:cNvSpPr>
          <p:nvPr/>
        </p:nvSpPr>
        <p:spPr>
          <a:xfrm>
            <a:off x="1991947" y="5582048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1641236" y="4840191"/>
            <a:ext cx="211402" cy="225880"/>
            <a:chOff x="2519086" y="4255462"/>
            <a:chExt cx="309033" cy="330200"/>
          </a:xfrm>
        </p:grpSpPr>
        <p:sp>
          <p:nvSpPr>
            <p:cNvPr id="95" name="Freeform 94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5" idx="0"/>
              <a:endCxn id="95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2625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+?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17" y="5806928"/>
            <a:ext cx="256430" cy="25643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50" y="5806928"/>
            <a:ext cx="256430" cy="25643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06" y="5806928"/>
            <a:ext cx="256430" cy="25643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48353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+?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173203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58" y="5806928"/>
            <a:ext cx="256430" cy="25643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1736523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-?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034" y="5806928"/>
            <a:ext cx="256430" cy="256430"/>
          </a:xfrm>
          <a:prstGeom prst="rect">
            <a:avLst/>
          </a:prstGeom>
        </p:spPr>
      </p:pic>
      <p:sp>
        <p:nvSpPr>
          <p:cNvPr id="110" name="Rectangle 109"/>
          <p:cNvSpPr>
            <a:spLocks/>
          </p:cNvSpPr>
          <p:nvPr/>
        </p:nvSpPr>
        <p:spPr>
          <a:xfrm>
            <a:off x="3101010" y="56357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217955" y="166602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 smtClean="0">
              <a:latin typeface="Bell MT" panose="02020503060305020303" pitchFamily="18" charset="0"/>
            </a:endParaRPr>
          </a:p>
          <a:p>
            <a:r>
              <a:rPr lang="en-US" sz="800" dirty="0" smtClean="0">
                <a:latin typeface="Bell MT" panose="02020503060305020303" pitchFamily="18" charset="0"/>
              </a:rPr>
              <a:t>You and your crew stubble across on what appears to be like an abandoned shelter.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312985" y="1613236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one soul to inspect and get a solid report of the area.</a:t>
            </a:r>
          </a:p>
        </p:txBody>
      </p:sp>
      <p:sp>
        <p:nvSpPr>
          <p:cNvPr id="113" name="Rectangle 112"/>
          <p:cNvSpPr>
            <a:spLocks/>
          </p:cNvSpPr>
          <p:nvPr/>
        </p:nvSpPr>
        <p:spPr>
          <a:xfrm>
            <a:off x="3312985" y="769191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>
            <a:spLocks/>
          </p:cNvSpPr>
          <p:nvPr/>
        </p:nvSpPr>
        <p:spPr>
          <a:xfrm>
            <a:off x="3312985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Inspect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944" y="914361"/>
            <a:ext cx="301549" cy="301550"/>
          </a:xfrm>
          <a:prstGeom prst="rect">
            <a:avLst/>
          </a:prstGeom>
        </p:spPr>
      </p:pic>
      <p:sp>
        <p:nvSpPr>
          <p:cNvPr id="116" name="Rectangle 115"/>
          <p:cNvSpPr>
            <a:spLocks/>
          </p:cNvSpPr>
          <p:nvPr/>
        </p:nvSpPr>
        <p:spPr>
          <a:xfrm>
            <a:off x="4092502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Search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>
            <a:spLocks/>
          </p:cNvSpPr>
          <p:nvPr/>
        </p:nvSpPr>
        <p:spPr>
          <a:xfrm>
            <a:off x="4849212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Leave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92502" y="1610999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your crew to scavenge for fuel and supplies.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849212" y="1610999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It is to risky let try another time when its safe.</a:t>
            </a:r>
          </a:p>
        </p:txBody>
      </p:sp>
      <p:sp>
        <p:nvSpPr>
          <p:cNvPr id="121" name="Rectangle 120"/>
          <p:cNvSpPr>
            <a:spLocks/>
          </p:cNvSpPr>
          <p:nvPr/>
        </p:nvSpPr>
        <p:spPr>
          <a:xfrm>
            <a:off x="3111493" y="2289701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>
            <a:spLocks/>
          </p:cNvSpPr>
          <p:nvPr/>
        </p:nvSpPr>
        <p:spPr>
          <a:xfrm>
            <a:off x="5038823" y="2289701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4669459" y="1538694"/>
            <a:ext cx="211402" cy="225880"/>
            <a:chOff x="2519086" y="4255462"/>
            <a:chExt cx="309033" cy="330200"/>
          </a:xfrm>
        </p:grpSpPr>
        <p:sp>
          <p:nvSpPr>
            <p:cNvPr id="124" name="Freeform 123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/>
            <p:cNvCxnSpPr>
              <a:stCxn id="124" idx="0"/>
              <a:endCxn id="124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5" name="TextBox 134"/>
          <p:cNvSpPr txBox="1"/>
          <p:nvPr/>
        </p:nvSpPr>
        <p:spPr>
          <a:xfrm>
            <a:off x="3934055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049501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+?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468" y="2526176"/>
            <a:ext cx="256430" cy="25643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160" y="2526176"/>
            <a:ext cx="256430" cy="25643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017" y="2526176"/>
            <a:ext cx="256430" cy="256430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3495229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+?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220079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34" y="2526176"/>
            <a:ext cx="256430" cy="256430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4783399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-?</a:t>
            </a: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211" y="2526176"/>
            <a:ext cx="256430" cy="256430"/>
          </a:xfrm>
          <a:prstGeom prst="rect">
            <a:avLst/>
          </a:prstGeom>
        </p:spPr>
      </p:pic>
      <p:cxnSp>
        <p:nvCxnSpPr>
          <p:cNvPr id="150" name="Elbow Connector 149"/>
          <p:cNvCxnSpPr>
            <a:stCxn id="9" idx="2"/>
            <a:endCxn id="81" idx="0"/>
          </p:cNvCxnSpPr>
          <p:nvPr/>
        </p:nvCxnSpPr>
        <p:spPr>
          <a:xfrm rot="16200000" flipH="1">
            <a:off x="1121011" y="3074663"/>
            <a:ext cx="527339" cy="326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stCxn id="9" idx="2"/>
            <a:endCxn id="58" idx="0"/>
          </p:cNvCxnSpPr>
          <p:nvPr/>
        </p:nvCxnSpPr>
        <p:spPr>
          <a:xfrm rot="16200000" flipH="1">
            <a:off x="2531017" y="1664657"/>
            <a:ext cx="527339" cy="2820338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2742748" y="1392237"/>
            <a:ext cx="333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Bell MT" panose="02020503060305020303" pitchFamily="18" charset="0"/>
              </a:rPr>
              <a:t>or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954451" y="3076857"/>
            <a:ext cx="404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endParaRPr lang="en-US" sz="800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46403" y="3076857"/>
            <a:ext cx="640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B050"/>
                </a:solidFill>
                <a:latin typeface="Bell MT" panose="02020503060305020303" pitchFamily="18" charset="0"/>
              </a:rPr>
              <a:t>Success</a:t>
            </a:r>
            <a:endParaRPr lang="en-US" sz="800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73888" y="2278563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50%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536349" y="2278563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50%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830234" y="2251404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50%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592695" y="2251404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50%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800531" y="5543751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25%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562992" y="5543751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75%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596755" y="5543751"/>
            <a:ext cx="522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100%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390661" y="5543751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0%</a:t>
            </a:r>
          </a:p>
        </p:txBody>
      </p:sp>
      <p:sp>
        <p:nvSpPr>
          <p:cNvPr id="147" name="Rectangle 146"/>
          <p:cNvSpPr>
            <a:spLocks/>
          </p:cNvSpPr>
          <p:nvPr/>
        </p:nvSpPr>
        <p:spPr>
          <a:xfrm>
            <a:off x="5879373" y="1870177"/>
            <a:ext cx="4350477" cy="8131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 smtClean="0">
                <a:solidFill>
                  <a:schemeClr val="tx1"/>
                </a:solidFill>
              </a:rPr>
              <a:t>Stage, Title, RdTxt1, RdImg1, </a:t>
            </a:r>
            <a:r>
              <a:rPr lang="en-US" sz="800" dirty="0" err="1" smtClean="0">
                <a:solidFill>
                  <a:schemeClr val="tx1"/>
                </a:solidFill>
              </a:rPr>
              <a:t>ActionBtns</a:t>
            </a:r>
            <a:r>
              <a:rPr lang="en-US" sz="800" dirty="0" smtClean="0">
                <a:solidFill>
                  <a:schemeClr val="tx1"/>
                </a:solidFill>
              </a:rPr>
              <a:t>, Success, Fail</a:t>
            </a:r>
          </a:p>
          <a:p>
            <a:endParaRPr lang="en-US" sz="800" dirty="0" smtClean="0">
              <a:solidFill>
                <a:schemeClr val="tx1"/>
              </a:solidFill>
            </a:endParaRPr>
          </a:p>
          <a:p>
            <a:r>
              <a:rPr lang="en-US" sz="800" dirty="0" smtClean="0">
                <a:solidFill>
                  <a:schemeClr val="tx1"/>
                </a:solidFill>
              </a:rPr>
              <a:t>Ice1_0,</a:t>
            </a:r>
          </a:p>
          <a:p>
            <a:r>
              <a:rPr lang="en-US" sz="800" dirty="0" smtClean="0">
                <a:solidFill>
                  <a:schemeClr val="tx1"/>
                </a:solidFill>
              </a:rPr>
              <a:t>Area1_0, Abandoned Shelter, stg0, </a:t>
            </a:r>
            <a:r>
              <a:rPr lang="en-US" sz="800" dirty="0" err="1" smtClean="0">
                <a:solidFill>
                  <a:schemeClr val="tx1"/>
                </a:solidFill>
              </a:rPr>
              <a:t>ShelterImg</a:t>
            </a:r>
            <a:r>
              <a:rPr lang="en-US" sz="800" dirty="0" smtClean="0">
                <a:solidFill>
                  <a:schemeClr val="tx1"/>
                </a:solidFill>
              </a:rPr>
              <a:t>, </a:t>
            </a:r>
            <a:r>
              <a:rPr lang="en-US" sz="800" dirty="0" err="1" smtClean="0">
                <a:solidFill>
                  <a:schemeClr val="tx1"/>
                </a:solidFill>
              </a:rPr>
              <a:t>Inspect|Search|Leave</a:t>
            </a:r>
            <a:r>
              <a:rPr lang="en-US" sz="800" dirty="0" smtClean="0">
                <a:solidFill>
                  <a:schemeClr val="tx1"/>
                </a:solidFill>
              </a:rPr>
              <a:t>|, </a:t>
            </a:r>
            <a:r>
              <a:rPr lang="en-US" sz="800" dirty="0" err="1" smtClean="0">
                <a:solidFill>
                  <a:schemeClr val="tx1"/>
                </a:solidFill>
              </a:rPr>
              <a:t>pct</a:t>
            </a:r>
            <a:r>
              <a:rPr lang="en-US" sz="800" dirty="0" smtClean="0">
                <a:solidFill>
                  <a:schemeClr val="tx1"/>
                </a:solidFill>
              </a:rPr>
              <a:t>*50|reportIcon*1|actnPnt*-1, </a:t>
            </a:r>
            <a:r>
              <a:rPr lang="en-US" sz="800" dirty="0" err="1" smtClean="0">
                <a:solidFill>
                  <a:schemeClr val="tx1"/>
                </a:solidFill>
              </a:rPr>
              <a:t>pct</a:t>
            </a:r>
            <a:r>
              <a:rPr lang="en-US" sz="800" dirty="0" smtClean="0">
                <a:solidFill>
                  <a:schemeClr val="tx1"/>
                </a:solidFill>
              </a:rPr>
              <a:t>*50|cree*-1|actnPnt*-1</a:t>
            </a:r>
          </a:p>
          <a:p>
            <a:endParaRPr lang="en-US" sz="800" dirty="0" smtClean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endParaRPr lang="en-US" sz="800" dirty="0" smtClean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>
            <a:spLocks/>
          </p:cNvSpPr>
          <p:nvPr/>
        </p:nvSpPr>
        <p:spPr>
          <a:xfrm>
            <a:off x="6445497" y="206779"/>
            <a:ext cx="1005840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Stage Initiate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9" name="Rectangle 148"/>
          <p:cNvSpPr>
            <a:spLocks/>
          </p:cNvSpPr>
          <p:nvPr/>
        </p:nvSpPr>
        <p:spPr>
          <a:xfrm>
            <a:off x="6483584" y="1261932"/>
            <a:ext cx="1005840" cy="1922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Stage State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>
            <a:spLocks/>
          </p:cNvSpPr>
          <p:nvPr/>
        </p:nvSpPr>
        <p:spPr>
          <a:xfrm>
            <a:off x="8143031" y="204863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Inspect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Rectangle 152"/>
          <p:cNvSpPr>
            <a:spLocks/>
          </p:cNvSpPr>
          <p:nvPr/>
        </p:nvSpPr>
        <p:spPr>
          <a:xfrm>
            <a:off x="8578063" y="935031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Success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4" name="Rectangle 153"/>
          <p:cNvSpPr>
            <a:spLocks/>
          </p:cNvSpPr>
          <p:nvPr/>
        </p:nvSpPr>
        <p:spPr>
          <a:xfrm>
            <a:off x="7707995" y="935031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Fail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9883165" y="204862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Search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6" name="Rectangle 155"/>
          <p:cNvSpPr>
            <a:spLocks/>
          </p:cNvSpPr>
          <p:nvPr/>
        </p:nvSpPr>
        <p:spPr>
          <a:xfrm>
            <a:off x="11188265" y="178950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Leave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9" name="Elbow Connector 158"/>
          <p:cNvCxnSpPr>
            <a:stCxn id="152" idx="2"/>
            <a:endCxn id="154" idx="0"/>
          </p:cNvCxnSpPr>
          <p:nvPr/>
        </p:nvCxnSpPr>
        <p:spPr>
          <a:xfrm rot="5400000">
            <a:off x="8102400" y="507680"/>
            <a:ext cx="419665" cy="43503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/>
          <p:cNvCxnSpPr>
            <a:stCxn id="152" idx="2"/>
            <a:endCxn id="153" idx="0"/>
          </p:cNvCxnSpPr>
          <p:nvPr/>
        </p:nvCxnSpPr>
        <p:spPr>
          <a:xfrm rot="16200000" flipH="1">
            <a:off x="8537434" y="507682"/>
            <a:ext cx="419665" cy="435032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>
            <a:spLocks/>
          </p:cNvSpPr>
          <p:nvPr/>
        </p:nvSpPr>
        <p:spPr>
          <a:xfrm>
            <a:off x="11188265" y="937894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Exit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56" idx="2"/>
            <a:endCxn id="161" idx="0"/>
          </p:cNvCxnSpPr>
          <p:nvPr/>
        </p:nvCxnSpPr>
        <p:spPr>
          <a:xfrm>
            <a:off x="11574984" y="489453"/>
            <a:ext cx="0" cy="4484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/>
          </p:cNvSpPr>
          <p:nvPr/>
        </p:nvSpPr>
        <p:spPr>
          <a:xfrm>
            <a:off x="10318199" y="935031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Success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5" name="Rectangle 164"/>
          <p:cNvSpPr>
            <a:spLocks/>
          </p:cNvSpPr>
          <p:nvPr/>
        </p:nvSpPr>
        <p:spPr>
          <a:xfrm>
            <a:off x="9448131" y="935031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Fail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6" name="Elbow Connector 165"/>
          <p:cNvCxnSpPr>
            <a:stCxn id="155" idx="2"/>
            <a:endCxn id="165" idx="0"/>
          </p:cNvCxnSpPr>
          <p:nvPr/>
        </p:nvCxnSpPr>
        <p:spPr>
          <a:xfrm rot="5400000">
            <a:off x="9842534" y="507681"/>
            <a:ext cx="419666" cy="435034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66"/>
          <p:cNvCxnSpPr>
            <a:stCxn id="155" idx="2"/>
            <a:endCxn id="164" idx="0"/>
          </p:cNvCxnSpPr>
          <p:nvPr/>
        </p:nvCxnSpPr>
        <p:spPr>
          <a:xfrm rot="16200000" flipH="1">
            <a:off x="10277568" y="507681"/>
            <a:ext cx="419666" cy="435034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>
            <a:spLocks/>
          </p:cNvSpPr>
          <p:nvPr/>
        </p:nvSpPr>
        <p:spPr>
          <a:xfrm>
            <a:off x="7944919" y="1245534"/>
            <a:ext cx="537566" cy="205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 smtClean="0">
                <a:solidFill>
                  <a:schemeClr val="tx1"/>
                </a:solidFill>
              </a:rPr>
              <a:t>Area1_F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Rectangle 168"/>
          <p:cNvSpPr>
            <a:spLocks/>
          </p:cNvSpPr>
          <p:nvPr/>
        </p:nvSpPr>
        <p:spPr>
          <a:xfrm>
            <a:off x="9684002" y="1245533"/>
            <a:ext cx="537566" cy="205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 smtClean="0">
                <a:solidFill>
                  <a:schemeClr val="tx1"/>
                </a:solidFill>
              </a:rPr>
              <a:t>Area1_F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>
            <a:spLocks/>
          </p:cNvSpPr>
          <p:nvPr/>
        </p:nvSpPr>
        <p:spPr>
          <a:xfrm>
            <a:off x="8813934" y="1245532"/>
            <a:ext cx="537566" cy="205925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 smtClean="0">
                <a:solidFill>
                  <a:schemeClr val="tx1"/>
                </a:solidFill>
              </a:rPr>
              <a:t>Area1_S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71" name="Rectangle 170"/>
          <p:cNvSpPr>
            <a:spLocks/>
          </p:cNvSpPr>
          <p:nvPr/>
        </p:nvSpPr>
        <p:spPr>
          <a:xfrm>
            <a:off x="10553017" y="1245531"/>
            <a:ext cx="537566" cy="205925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 smtClean="0">
                <a:solidFill>
                  <a:schemeClr val="tx1"/>
                </a:solidFill>
              </a:rPr>
              <a:t>Area1_S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60243" y="3338496"/>
            <a:ext cx="2661418" cy="2754800"/>
            <a:chOff x="7162354" y="4498050"/>
            <a:chExt cx="2661418" cy="2754800"/>
          </a:xfrm>
        </p:grpSpPr>
        <p:sp>
          <p:nvSpPr>
            <p:cNvPr id="172" name="Rectangle 171"/>
            <p:cNvSpPr>
              <a:spLocks/>
            </p:cNvSpPr>
            <p:nvPr/>
          </p:nvSpPr>
          <p:spPr>
            <a:xfrm>
              <a:off x="7162354" y="4498050"/>
              <a:ext cx="2661418" cy="275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279299" y="4608295"/>
              <a:ext cx="240375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Bell MT" panose="02020503060305020303" pitchFamily="18" charset="0"/>
                </a:rPr>
                <a:t>Abandoned Shelter</a:t>
              </a:r>
            </a:p>
            <a:p>
              <a:endParaRPr lang="en-US" sz="800" dirty="0">
                <a:latin typeface="Bell MT" panose="02020503060305020303" pitchFamily="18" charset="0"/>
              </a:endParaRPr>
            </a:p>
            <a:p>
              <a:r>
                <a:rPr lang="en-US" sz="800" dirty="0">
                  <a:latin typeface="Bell MT" panose="02020503060305020303" pitchFamily="18" charset="0"/>
                </a:rPr>
                <a:t>The </a:t>
              </a:r>
              <a:r>
                <a:rPr lang="en-US" sz="800" dirty="0" smtClean="0">
                  <a:latin typeface="Bell MT" panose="02020503060305020303" pitchFamily="18" charset="0"/>
                </a:rPr>
                <a:t>search </a:t>
              </a:r>
              <a:r>
                <a:rPr lang="en-US" sz="800" dirty="0">
                  <a:latin typeface="Bell MT" panose="02020503060305020303" pitchFamily="18" charset="0"/>
                </a:rPr>
                <a:t>was a </a:t>
              </a:r>
              <a:r>
                <a:rPr lang="en-US" sz="800" b="1" dirty="0">
                  <a:solidFill>
                    <a:srgbClr val="00B050"/>
                  </a:solidFill>
                  <a:latin typeface="Bell MT" panose="02020503060305020303" pitchFamily="18" charset="0"/>
                </a:rPr>
                <a:t>success</a:t>
              </a:r>
              <a:r>
                <a:rPr lang="en-US" sz="800" dirty="0">
                  <a:latin typeface="Bell MT" panose="02020503060305020303" pitchFamily="18" charset="0"/>
                </a:rPr>
                <a:t>, </a:t>
              </a:r>
              <a:r>
                <a:rPr lang="en-US" sz="800" dirty="0" smtClean="0">
                  <a:latin typeface="Bell MT" panose="02020503060305020303" pitchFamily="18" charset="0"/>
                </a:rPr>
                <a:t>in this process we gained x </a:t>
              </a:r>
              <a:r>
                <a:rPr lang="en-US" sz="800" dirty="0">
                  <a:latin typeface="Bell MT" panose="02020503060305020303" pitchFamily="18" charset="0"/>
                </a:rPr>
                <a:t>fuel and y </a:t>
              </a:r>
              <a:r>
                <a:rPr lang="en-US" sz="800" dirty="0" smtClean="0">
                  <a:latin typeface="Bell MT" panose="02020503060305020303" pitchFamily="18" charset="0"/>
                </a:rPr>
                <a:t>supplies.</a:t>
              </a:r>
              <a:endParaRPr lang="en-US" sz="800" dirty="0">
                <a:latin typeface="Bell MT" panose="02020503060305020303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374329" y="6054929"/>
              <a:ext cx="712306" cy="167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Bell MT" panose="02020503060305020303" pitchFamily="18" charset="0"/>
                </a:rPr>
                <a:t>-</a:t>
              </a:r>
            </a:p>
          </p:txBody>
        </p:sp>
        <p:sp>
          <p:nvSpPr>
            <p:cNvPr id="175" name="Rectangle 174"/>
            <p:cNvSpPr>
              <a:spLocks/>
            </p:cNvSpPr>
            <p:nvPr/>
          </p:nvSpPr>
          <p:spPr>
            <a:xfrm>
              <a:off x="7374329" y="5210884"/>
              <a:ext cx="2248533" cy="5918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>
              <a:spLocks/>
            </p:cNvSpPr>
            <p:nvPr/>
          </p:nvSpPr>
          <p:spPr>
            <a:xfrm>
              <a:off x="7374329" y="5863237"/>
              <a:ext cx="712306" cy="1696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-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2288" y="5356054"/>
              <a:ext cx="301549" cy="301550"/>
            </a:xfrm>
            <a:prstGeom prst="rect">
              <a:avLst/>
            </a:prstGeom>
          </p:spPr>
        </p:pic>
        <p:sp>
          <p:nvSpPr>
            <p:cNvPr id="178" name="Rectangle 177"/>
            <p:cNvSpPr>
              <a:spLocks/>
            </p:cNvSpPr>
            <p:nvPr/>
          </p:nvSpPr>
          <p:spPr>
            <a:xfrm>
              <a:off x="8153846" y="5863237"/>
              <a:ext cx="712306" cy="1696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-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/>
            <p:cNvSpPr>
              <a:spLocks/>
            </p:cNvSpPr>
            <p:nvPr/>
          </p:nvSpPr>
          <p:spPr>
            <a:xfrm>
              <a:off x="8910556" y="5863237"/>
              <a:ext cx="712306" cy="1696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Done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8153846" y="6052692"/>
              <a:ext cx="71230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latin typeface="Bell MT" panose="02020503060305020303" pitchFamily="18" charset="0"/>
                </a:rPr>
                <a:t>-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8910556" y="6052692"/>
              <a:ext cx="712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latin typeface="Bell MT" panose="02020503060305020303" pitchFamily="18" charset="0"/>
                </a:rPr>
                <a:t>Nothing left to do but leave the area.</a:t>
              </a:r>
            </a:p>
          </p:txBody>
        </p:sp>
        <p:sp>
          <p:nvSpPr>
            <p:cNvPr id="183" name="Rectangle 182"/>
            <p:cNvSpPr>
              <a:spLocks/>
            </p:cNvSpPr>
            <p:nvPr/>
          </p:nvSpPr>
          <p:spPr>
            <a:xfrm>
              <a:off x="7172837" y="6741602"/>
              <a:ext cx="712306" cy="169627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Success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4" name="Rectangle 183"/>
            <p:cNvSpPr>
              <a:spLocks/>
            </p:cNvSpPr>
            <p:nvPr/>
          </p:nvSpPr>
          <p:spPr>
            <a:xfrm>
              <a:off x="9100167" y="6741602"/>
              <a:ext cx="712306" cy="16962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Fail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9471647" y="4659682"/>
              <a:ext cx="211402" cy="225880"/>
              <a:chOff x="2519086" y="4255462"/>
              <a:chExt cx="309033" cy="330200"/>
            </a:xfrm>
          </p:grpSpPr>
          <p:sp>
            <p:nvSpPr>
              <p:cNvPr id="186" name="Freeform 185"/>
              <p:cNvSpPr/>
              <p:nvPr/>
            </p:nvSpPr>
            <p:spPr>
              <a:xfrm>
                <a:off x="2519086" y="4255462"/>
                <a:ext cx="309033" cy="330200"/>
              </a:xfrm>
              <a:custGeom>
                <a:avLst/>
                <a:gdLst>
                  <a:gd name="connsiteX0" fmla="*/ 0 w 309033"/>
                  <a:gd name="connsiteY0" fmla="*/ 0 h 330200"/>
                  <a:gd name="connsiteX1" fmla="*/ 63500 w 309033"/>
                  <a:gd name="connsiteY1" fmla="*/ 330200 h 330200"/>
                  <a:gd name="connsiteX2" fmla="*/ 173567 w 309033"/>
                  <a:gd name="connsiteY2" fmla="*/ 182033 h 330200"/>
                  <a:gd name="connsiteX3" fmla="*/ 309033 w 309033"/>
                  <a:gd name="connsiteY3" fmla="*/ 165100 h 330200"/>
                  <a:gd name="connsiteX4" fmla="*/ 0 w 309033"/>
                  <a:gd name="connsiteY4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033" h="330200">
                    <a:moveTo>
                      <a:pt x="0" y="0"/>
                    </a:moveTo>
                    <a:lnTo>
                      <a:pt x="63500" y="330200"/>
                    </a:lnTo>
                    <a:lnTo>
                      <a:pt x="173567" y="182033"/>
                    </a:lnTo>
                    <a:lnTo>
                      <a:pt x="309033" y="165100"/>
                    </a:lnTo>
                    <a:lnTo>
                      <a:pt x="0" y="0"/>
                    </a:lnTo>
                    <a:close/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/>
              <p:cNvCxnSpPr>
                <a:stCxn id="186" idx="0"/>
                <a:endCxn id="186" idx="2"/>
              </p:cNvCxnSpPr>
              <p:nvPr/>
            </p:nvCxnSpPr>
            <p:spPr>
              <a:xfrm>
                <a:off x="2519086" y="4255462"/>
                <a:ext cx="173567" cy="18203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3" name="TextBox 192"/>
            <p:cNvSpPr txBox="1"/>
            <p:nvPr/>
          </p:nvSpPr>
          <p:spPr>
            <a:xfrm>
              <a:off x="7884963" y="6703305"/>
              <a:ext cx="5221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B050"/>
                  </a:solidFill>
                  <a:latin typeface="Bell MT" panose="02020503060305020303" pitchFamily="18" charset="0"/>
                </a:rPr>
                <a:t>-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8678869" y="6703305"/>
              <a:ext cx="457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Bell MT" panose="02020503060305020303" pitchFamily="18" charset="0"/>
                </a:rPr>
                <a:t>-</a:t>
              </a:r>
            </a:p>
          </p:txBody>
        </p:sp>
      </p:grpSp>
      <p:cxnSp>
        <p:nvCxnSpPr>
          <p:cNvPr id="195" name="Elbow Connector 194"/>
          <p:cNvCxnSpPr>
            <a:stCxn id="58" idx="2"/>
            <a:endCxn id="172" idx="2"/>
          </p:cNvCxnSpPr>
          <p:nvPr/>
        </p:nvCxnSpPr>
        <p:spPr>
          <a:xfrm rot="16200000" flipH="1">
            <a:off x="5597903" y="4700247"/>
            <a:ext cx="12700" cy="27860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6296338" y="6088367"/>
            <a:ext cx="640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B050"/>
                </a:solidFill>
                <a:latin typeface="Bell MT" panose="02020503060305020303" pitchFamily="18" charset="0"/>
              </a:rPr>
              <a:t>Success</a:t>
            </a:r>
            <a:endParaRPr lang="en-US" sz="800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  <p:cxnSp>
        <p:nvCxnSpPr>
          <p:cNvPr id="197" name="Elbow Connector 196"/>
          <p:cNvCxnSpPr>
            <a:stCxn id="110" idx="2"/>
            <a:endCxn id="172" idx="0"/>
          </p:cNvCxnSpPr>
          <p:nvPr/>
        </p:nvCxnSpPr>
        <p:spPr>
          <a:xfrm rot="16200000" flipH="1">
            <a:off x="5447666" y="1795209"/>
            <a:ext cx="527339" cy="2559233"/>
          </a:xfrm>
          <a:prstGeom prst="bentConnector3">
            <a:avLst>
              <a:gd name="adj1" fmla="val 4919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6299552" y="3076857"/>
            <a:ext cx="640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B050"/>
                </a:solidFill>
                <a:latin typeface="Bell MT" panose="02020503060305020303" pitchFamily="18" charset="0"/>
              </a:rPr>
              <a:t>Success</a:t>
            </a:r>
            <a:endParaRPr lang="en-US" sz="800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  <p:cxnSp>
        <p:nvCxnSpPr>
          <p:cNvPr id="199" name="Elbow Connector 198"/>
          <p:cNvCxnSpPr>
            <a:stCxn id="110" idx="2"/>
            <a:endCxn id="201" idx="0"/>
          </p:cNvCxnSpPr>
          <p:nvPr/>
        </p:nvCxnSpPr>
        <p:spPr>
          <a:xfrm rot="16200000" flipH="1">
            <a:off x="6882130" y="360746"/>
            <a:ext cx="496776" cy="5397598"/>
          </a:xfrm>
          <a:prstGeom prst="bentConnector3">
            <a:avLst>
              <a:gd name="adj1" fmla="val 52556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>
            <a:spLocks/>
          </p:cNvSpPr>
          <p:nvPr/>
        </p:nvSpPr>
        <p:spPr>
          <a:xfrm>
            <a:off x="8498608" y="3307933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/>
          <p:cNvSpPr txBox="1"/>
          <p:nvPr/>
        </p:nvSpPr>
        <p:spPr>
          <a:xfrm>
            <a:off x="8615553" y="3418178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>
              <a:latin typeface="Bell MT" panose="02020503060305020303" pitchFamily="18" charset="0"/>
            </a:endParaRPr>
          </a:p>
          <a:p>
            <a:r>
              <a:rPr lang="en-US" sz="800" dirty="0">
                <a:latin typeface="Bell MT" panose="02020503060305020303" pitchFamily="18" charset="0"/>
              </a:rPr>
              <a:t>The </a:t>
            </a:r>
            <a:r>
              <a:rPr lang="en-US" sz="800" dirty="0" smtClean="0">
                <a:latin typeface="Bell MT" panose="02020503060305020303" pitchFamily="18" charset="0"/>
              </a:rPr>
              <a:t>search </a:t>
            </a:r>
            <a:r>
              <a:rPr lang="en-US" sz="800" dirty="0">
                <a:latin typeface="Bell MT" panose="02020503060305020303" pitchFamily="18" charset="0"/>
              </a:rPr>
              <a:t>was a </a:t>
            </a:r>
            <a:r>
              <a:rPr lang="en-US" sz="8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r>
              <a:rPr lang="en-US" sz="800" dirty="0" smtClean="0">
                <a:latin typeface="Bell MT" panose="02020503060305020303" pitchFamily="18" charset="0"/>
              </a:rPr>
              <a:t>, we lost x crew members to a polar bear. The rest barely made it out alive.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710583" y="4864812"/>
            <a:ext cx="7123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-</a:t>
            </a:r>
            <a:endParaRPr lang="en-US" sz="600" dirty="0">
              <a:latin typeface="Bell MT" panose="02020503060305020303" pitchFamily="18" charset="0"/>
            </a:endParaRPr>
          </a:p>
        </p:txBody>
      </p:sp>
      <p:sp>
        <p:nvSpPr>
          <p:cNvPr id="204" name="Rectangle 203"/>
          <p:cNvSpPr>
            <a:spLocks/>
          </p:cNvSpPr>
          <p:nvPr/>
        </p:nvSpPr>
        <p:spPr>
          <a:xfrm>
            <a:off x="8710583" y="4020767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/>
          </p:cNvSpPr>
          <p:nvPr/>
        </p:nvSpPr>
        <p:spPr>
          <a:xfrm>
            <a:off x="8710583" y="4673120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-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542" y="4165937"/>
            <a:ext cx="301549" cy="301550"/>
          </a:xfrm>
          <a:prstGeom prst="rect">
            <a:avLst/>
          </a:prstGeom>
        </p:spPr>
      </p:pic>
      <p:sp>
        <p:nvSpPr>
          <p:cNvPr id="207" name="Rectangle 206"/>
          <p:cNvSpPr>
            <a:spLocks/>
          </p:cNvSpPr>
          <p:nvPr/>
        </p:nvSpPr>
        <p:spPr>
          <a:xfrm>
            <a:off x="9490100" y="4673120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-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8" name="Rectangle 207"/>
          <p:cNvSpPr>
            <a:spLocks/>
          </p:cNvSpPr>
          <p:nvPr/>
        </p:nvSpPr>
        <p:spPr>
          <a:xfrm>
            <a:off x="10246810" y="4673120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Flee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490100" y="4862575"/>
            <a:ext cx="7123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-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0246810" y="4862575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Well that was catastrophic but could have been worse.</a:t>
            </a:r>
          </a:p>
        </p:txBody>
      </p:sp>
      <p:sp>
        <p:nvSpPr>
          <p:cNvPr id="212" name="Rectangle 211"/>
          <p:cNvSpPr>
            <a:spLocks/>
          </p:cNvSpPr>
          <p:nvPr/>
        </p:nvSpPr>
        <p:spPr>
          <a:xfrm>
            <a:off x="8509091" y="5551485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3" name="Rectangle 212"/>
          <p:cNvSpPr>
            <a:spLocks/>
          </p:cNvSpPr>
          <p:nvPr/>
        </p:nvSpPr>
        <p:spPr>
          <a:xfrm>
            <a:off x="10436421" y="5551485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0822222" y="3475309"/>
            <a:ext cx="211402" cy="225880"/>
            <a:chOff x="2519086" y="4255462"/>
            <a:chExt cx="309033" cy="330200"/>
          </a:xfrm>
        </p:grpSpPr>
        <p:sp>
          <p:nvSpPr>
            <p:cNvPr id="215" name="Freeform 214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stCxn id="215" idx="0"/>
              <a:endCxn id="215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6" name="TextBox 225"/>
          <p:cNvSpPr txBox="1"/>
          <p:nvPr/>
        </p:nvSpPr>
        <p:spPr>
          <a:xfrm>
            <a:off x="9245005" y="5513188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-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0007466" y="5513188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9331653" y="3076857"/>
            <a:ext cx="404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endParaRPr lang="en-US" sz="800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cxnSp>
        <p:nvCxnSpPr>
          <p:cNvPr id="233" name="Elbow Connector 232"/>
          <p:cNvCxnSpPr>
            <a:stCxn id="81" idx="2"/>
            <a:endCxn id="201" idx="2"/>
          </p:cNvCxnSpPr>
          <p:nvPr/>
        </p:nvCxnSpPr>
        <p:spPr>
          <a:xfrm rot="5400000" flipH="1" flipV="1">
            <a:off x="5591798" y="1855778"/>
            <a:ext cx="30563" cy="8444474"/>
          </a:xfrm>
          <a:prstGeom prst="bentConnector3">
            <a:avLst>
              <a:gd name="adj1" fmla="val -2091532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9402701" y="6086055"/>
            <a:ext cx="404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endParaRPr lang="en-US" sz="800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cxnSp>
        <p:nvCxnSpPr>
          <p:cNvPr id="238" name="Elbow Connector 237"/>
          <p:cNvCxnSpPr>
            <a:stCxn id="81" idx="2"/>
            <a:endCxn id="172" idx="2"/>
          </p:cNvCxnSpPr>
          <p:nvPr/>
        </p:nvCxnSpPr>
        <p:spPr>
          <a:xfrm rot="16200000" flipH="1">
            <a:off x="4187897" y="3290241"/>
            <a:ext cx="12700" cy="5606109"/>
          </a:xfrm>
          <a:prstGeom prst="bentConnector3">
            <a:avLst>
              <a:gd name="adj1" fmla="val 2666669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Elbow Connector 247"/>
          <p:cNvCxnSpPr>
            <a:stCxn id="168" idx="2"/>
            <a:endCxn id="169" idx="2"/>
          </p:cNvCxnSpPr>
          <p:nvPr/>
        </p:nvCxnSpPr>
        <p:spPr>
          <a:xfrm rot="5400000" flipH="1" flipV="1">
            <a:off x="9083242" y="581917"/>
            <a:ext cx="1" cy="1739083"/>
          </a:xfrm>
          <a:prstGeom prst="bentConnector3">
            <a:avLst>
              <a:gd name="adj1" fmla="val -228600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263"/>
          <p:cNvCxnSpPr>
            <a:stCxn id="168" idx="2"/>
            <a:endCxn id="171" idx="2"/>
          </p:cNvCxnSpPr>
          <p:nvPr/>
        </p:nvCxnSpPr>
        <p:spPr>
          <a:xfrm rot="5400000" flipH="1" flipV="1">
            <a:off x="9517749" y="147409"/>
            <a:ext cx="3" cy="2608098"/>
          </a:xfrm>
          <a:prstGeom prst="bentConnector3">
            <a:avLst>
              <a:gd name="adj1" fmla="val -76200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266"/>
          <p:cNvCxnSpPr>
            <a:stCxn id="170" idx="2"/>
            <a:endCxn id="171" idx="3"/>
          </p:cNvCxnSpPr>
          <p:nvPr/>
        </p:nvCxnSpPr>
        <p:spPr>
          <a:xfrm rot="5400000" flipH="1" flipV="1">
            <a:off x="10035168" y="396043"/>
            <a:ext cx="102963" cy="2007866"/>
          </a:xfrm>
          <a:prstGeom prst="bentConnector4">
            <a:avLst>
              <a:gd name="adj1" fmla="val -337146"/>
              <a:gd name="adj2" fmla="val 111385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Elbow Connector 272"/>
          <p:cNvCxnSpPr>
            <a:stCxn id="168" idx="2"/>
            <a:endCxn id="168" idx="1"/>
          </p:cNvCxnSpPr>
          <p:nvPr/>
        </p:nvCxnSpPr>
        <p:spPr>
          <a:xfrm rot="5400000" flipH="1">
            <a:off x="8027830" y="1265587"/>
            <a:ext cx="102962" cy="268783"/>
          </a:xfrm>
          <a:prstGeom prst="bentConnector4">
            <a:avLst>
              <a:gd name="adj1" fmla="val -222024"/>
              <a:gd name="adj2" fmla="val 18505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Elbow Connector 275"/>
          <p:cNvCxnSpPr>
            <a:stCxn id="168" idx="3"/>
            <a:endCxn id="170" idx="1"/>
          </p:cNvCxnSpPr>
          <p:nvPr/>
        </p:nvCxnSpPr>
        <p:spPr>
          <a:xfrm flipV="1">
            <a:off x="8482485" y="1348495"/>
            <a:ext cx="331449" cy="2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1800" y="2219984"/>
            <a:ext cx="329184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8055" y="169239"/>
            <a:ext cx="5012266" cy="5122894"/>
            <a:chOff x="3650827" y="903113"/>
            <a:chExt cx="5012266" cy="51228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0827" y="903113"/>
              <a:ext cx="5012266" cy="51228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884769" y="1534774"/>
              <a:ext cx="4524059" cy="94172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34530" y="1534774"/>
              <a:ext cx="462453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Sail through Ice</a:t>
              </a:r>
            </a:p>
          </p:txBody>
        </p:sp>
      </p:grpSp>
      <p:pic>
        <p:nvPicPr>
          <p:cNvPr id="1026" name="Picture 2" descr="https://cdn.discordapp.com/attachments/609428975789539342/1021462769637261362/g239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80" y="406182"/>
            <a:ext cx="6000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7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559"/>
          <a:stretch/>
        </p:blipFill>
        <p:spPr>
          <a:xfrm>
            <a:off x="451397" y="440266"/>
            <a:ext cx="10213938" cy="57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6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2203"/>
          <a:stretch/>
        </p:blipFill>
        <p:spPr>
          <a:xfrm>
            <a:off x="2272648" y="739302"/>
            <a:ext cx="8113632" cy="55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902"/>
          <a:stretch/>
        </p:blipFill>
        <p:spPr>
          <a:xfrm>
            <a:off x="1126066" y="662354"/>
            <a:ext cx="9499600" cy="5380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3517"/>
          <a:stretch/>
        </p:blipFill>
        <p:spPr>
          <a:xfrm>
            <a:off x="902862" y="525293"/>
            <a:ext cx="8538022" cy="60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594</Words>
  <Application>Microsoft Office PowerPoint</Application>
  <PresentationFormat>Widescreen</PresentationFormat>
  <Paragraphs>197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Bell MT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KMI</dc:creator>
  <cp:lastModifiedBy>KMI</cp:lastModifiedBy>
  <cp:revision>241</cp:revision>
  <dcterms:created xsi:type="dcterms:W3CDTF">2022-09-10T04:09:19Z</dcterms:created>
  <dcterms:modified xsi:type="dcterms:W3CDTF">2022-09-19T18:03:05Z</dcterms:modified>
</cp:coreProperties>
</file>